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C7E0E-EC04-804A-A4A6-D34D714073B9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EC31B-7C42-0646-BCB9-17D53F69D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40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E9737-0D75-234E-87CF-85679911C5A3}" type="datetimeFigureOut">
              <a:rPr lang="en-US" smtClean="0"/>
              <a:pPr/>
              <a:t>12/11/14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28CCB-2BCD-5E4D-884B-2A05E7F46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05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387F-FF08-4343-8C8E-041CF642B68E}" type="datetime1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/>
              <a:pPr/>
              <a:t>‹#›</a:t>
            </a:fld>
            <a:endParaRPr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8971-764B-0043-918B-7548F7320218}" type="datetime1">
              <a:rPr lang="en-US" smtClean="0"/>
              <a:pPr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0EB9-C273-994A-B43C-6F3B845EE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20D6-8770-9948-98B7-916D8302270E}" type="datetime1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0EB9-C273-994A-B43C-6F3B845EE2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257B2852-49DC-2146-8DE4-C409CC38F7A1}" type="datetime1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0EB9-C273-994A-B43C-6F3B845EE2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8012-E498-BB48-A2D3-91C362CD9180}" type="datetime1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0EB9-C273-994A-B43C-6F3B845EE2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C6D0-6AD5-5349-A538-C61A8BE71897}" type="datetime1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9221-D9CC-E145-8E12-33E89E984066}" type="datetime1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0EB9-C273-994A-B43C-6F3B845EE2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2777-9741-BF4E-A20C-EAD3AFDCA8AB}" type="datetime1">
              <a:rPr lang="en-US" smtClean="0"/>
              <a:pPr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0EB9-C273-994A-B43C-6F3B845EE2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5420-3468-A949-A6B6-3871F72BC859}" type="datetime1">
              <a:rPr lang="en-US" smtClean="0"/>
              <a:pPr/>
              <a:t>12/11/14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0EB9-C273-994A-B43C-6F3B845E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82F-8321-4944-8773-8DBE76FA90AB}" type="datetime1">
              <a:rPr lang="en-US" smtClean="0"/>
              <a:pPr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0EB9-C273-994A-B43C-6F3B845EE2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E747-40DF-B345-B187-A45AE032DE81}" type="datetime1">
              <a:rPr lang="en-US" smtClean="0"/>
              <a:pPr/>
              <a:t>12/11/14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0EB9-C273-994A-B43C-6F3B845E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37A5-6D35-7048-94E3-B9A2688841AF}" type="datetime1">
              <a:rPr lang="en-US" smtClean="0"/>
              <a:pPr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0EB9-C273-994A-B43C-6F3B845E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A2D52-2360-C84C-8E16-15989611836E}" type="datetime1">
              <a:rPr lang="en-US" smtClean="0"/>
              <a:pPr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80EB9-C273-994A-B43C-6F3B845E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CATHOLICISM 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smtClean="0"/>
              <a:t>The New </a:t>
            </a:r>
            <a:r>
              <a:rPr lang="en-US" i="1" dirty="0" smtClean="0"/>
              <a:t>Evangelization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Managing Challenging Personalities</a:t>
            </a:r>
          </a:p>
          <a:p>
            <a:r>
              <a:rPr lang="en-US" dirty="0" smtClean="0"/>
              <a:t>Role Playing Exercise</a:t>
            </a:r>
            <a:endParaRPr lang="en-US" dirty="0"/>
          </a:p>
        </p:txBody>
      </p:sp>
      <p:pic>
        <p:nvPicPr>
          <p:cNvPr id="4" name="Picture 3" descr="Episode1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07" y="807619"/>
            <a:ext cx="2752460" cy="2542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CATHOLICISM </a:t>
            </a:r>
            <a:r>
              <a:rPr lang="en-US" dirty="0" smtClean="0"/>
              <a:t>Study Program</a:t>
            </a:r>
            <a:endParaRPr lang="en-US" i="1" dirty="0"/>
          </a:p>
        </p:txBody>
      </p:sp>
      <p:pic>
        <p:nvPicPr>
          <p:cNvPr id="7" name="Content Placeholder 6" descr="CATH-slide-pegg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86833" y="0"/>
            <a:ext cx="10287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Role Playing – Set Up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0364"/>
            <a:ext cx="8229600" cy="472178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Show the </a:t>
            </a:r>
            <a:r>
              <a:rPr lang="en-US" sz="2000" i="1" dirty="0" smtClean="0"/>
              <a:t>Introduction</a:t>
            </a:r>
            <a:r>
              <a:rPr lang="en-US" sz="2000" dirty="0" smtClean="0"/>
              <a:t> segment on the first DVD (15 minutes) to the group of discussion leaders/facilitators</a:t>
            </a:r>
          </a:p>
          <a:p>
            <a:r>
              <a:rPr lang="en-US" sz="2000" dirty="0" smtClean="0"/>
              <a:t>Have everyone take about 45 minutes to complete the questions in the study guide for Lesson 1.</a:t>
            </a:r>
          </a:p>
          <a:p>
            <a:r>
              <a:rPr lang="en-US" sz="2000" dirty="0" smtClean="0"/>
              <a:t>Assemble everyone into one discussion group (or two groups, if you have more than 10 leader/facilitators)</a:t>
            </a:r>
          </a:p>
          <a:p>
            <a:r>
              <a:rPr lang="en-US" sz="2000" dirty="0" smtClean="0"/>
              <a:t>Have 4-</a:t>
            </a:r>
            <a:r>
              <a:rPr lang="en-US" sz="2000" dirty="0"/>
              <a:t>6</a:t>
            </a:r>
            <a:r>
              <a:rPr lang="en-US" sz="2000" dirty="0" smtClean="0"/>
              <a:t> people choose a role to play during the discussion of the questions (see the descriptions of the roles that follow).  </a:t>
            </a:r>
          </a:p>
          <a:p>
            <a:pPr>
              <a:buNone/>
            </a:pPr>
            <a:r>
              <a:rPr lang="en-US" sz="2000" dirty="0" smtClean="0"/>
              <a:t>	--Be sure to have at least two people who are not playing a specific role and are responding as they would naturally.</a:t>
            </a:r>
          </a:p>
          <a:p>
            <a:pPr>
              <a:buNone/>
            </a:pPr>
            <a:r>
              <a:rPr lang="en-US" sz="2000" dirty="0" smtClean="0"/>
              <a:t>	--Someone in the group must choose to be Group Leader  </a:t>
            </a:r>
          </a:p>
          <a:p>
            <a:pPr>
              <a:buNone/>
            </a:pPr>
            <a:r>
              <a:rPr lang="en-US" sz="2000" dirty="0" smtClean="0"/>
              <a:t>	--Use the Assistant Group Leader role only if you have 9-10 people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97817"/>
                </a:solidFill>
              </a:rPr>
              <a:t>Role Playing – Group Discussion</a:t>
            </a:r>
            <a:endParaRPr lang="en-US" dirty="0">
              <a:solidFill>
                <a:srgbClr val="F9781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Allow 45 minutes for the group to discuss the questions from Lesson 1 – Part 1.  The Group Leader presents the questions to the group just as he/she would during a regular session.</a:t>
            </a:r>
          </a:p>
          <a:p>
            <a:r>
              <a:rPr lang="en-US" dirty="0" smtClean="0"/>
              <a:t>The group works through the questions with those playing roles acting as best as they can like the role chosen.</a:t>
            </a:r>
          </a:p>
          <a:p>
            <a:r>
              <a:rPr lang="en-US" dirty="0" smtClean="0"/>
              <a:t>Everyone takes notes (written or mental) about the approaches used</a:t>
            </a:r>
          </a:p>
          <a:p>
            <a:r>
              <a:rPr lang="en-US" dirty="0" smtClean="0"/>
              <a:t>Debrief discussion afterwards to capture and summarize learning for facilitators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97817"/>
                </a:solidFill>
              </a:rPr>
              <a:t>Facilitator Roles</a:t>
            </a:r>
            <a:endParaRPr lang="en-US" dirty="0">
              <a:solidFill>
                <a:srgbClr val="F97817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570182"/>
            <a:ext cx="4040188" cy="944418"/>
          </a:xfrm>
        </p:spPr>
        <p:txBody>
          <a:bodyPr/>
          <a:lstStyle/>
          <a:p>
            <a:pPr algn="ctr"/>
            <a:r>
              <a:rPr lang="en-US" dirty="0" smtClean="0"/>
              <a:t>Group Leader	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Facilitates group </a:t>
            </a:r>
          </a:p>
          <a:p>
            <a:r>
              <a:rPr lang="en-US" dirty="0" smtClean="0"/>
              <a:t>Asks questions from lesson</a:t>
            </a:r>
          </a:p>
          <a:p>
            <a:r>
              <a:rPr lang="en-US" dirty="0" smtClean="0"/>
              <a:t>Doesn’t answer questions with own thoughts, but seeks answers from the group</a:t>
            </a:r>
          </a:p>
          <a:p>
            <a:r>
              <a:rPr lang="en-US" dirty="0" smtClean="0"/>
              <a:t>Supplies resources to aid in understanding content</a:t>
            </a:r>
          </a:p>
          <a:p>
            <a:r>
              <a:rPr lang="en-US" dirty="0" smtClean="0"/>
              <a:t>Manages personalities/group dynamics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025" y="1570182"/>
            <a:ext cx="4041775" cy="944418"/>
          </a:xfrm>
        </p:spPr>
        <p:txBody>
          <a:bodyPr/>
          <a:lstStyle/>
          <a:p>
            <a:pPr algn="ctr"/>
            <a:r>
              <a:rPr lang="en-US" dirty="0" smtClean="0"/>
              <a:t>Assistant Group Leader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Helps Group Leader manage discussion and personalities</a:t>
            </a:r>
          </a:p>
          <a:p>
            <a:r>
              <a:rPr lang="en-US" dirty="0" smtClean="0"/>
              <a:t>Provides pastoral care for group members</a:t>
            </a:r>
          </a:p>
          <a:p>
            <a:r>
              <a:rPr lang="en-US" dirty="0" smtClean="0"/>
              <a:t>Time keeper</a:t>
            </a:r>
          </a:p>
          <a:p>
            <a:r>
              <a:rPr lang="en-US" dirty="0" smtClean="0"/>
              <a:t>Supplies short “thought starter” answers if discussion is unproductive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97817"/>
                </a:solidFill>
              </a:rPr>
              <a:t>Talkative Participant  </a:t>
            </a:r>
            <a:endParaRPr lang="en-US" dirty="0">
              <a:solidFill>
                <a:srgbClr val="F9781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Role Profile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Prefers to talk rather than listen</a:t>
            </a:r>
          </a:p>
          <a:p>
            <a:r>
              <a:rPr lang="en-US" dirty="0" smtClean="0"/>
              <a:t>Usually speaks first when question is asked by facilitator</a:t>
            </a:r>
          </a:p>
          <a:p>
            <a:r>
              <a:rPr lang="en-US" dirty="0" smtClean="0"/>
              <a:t>Can try to dominate group</a:t>
            </a:r>
          </a:p>
          <a:p>
            <a:r>
              <a:rPr lang="en-US" dirty="0" smtClean="0"/>
              <a:t>Doesn’t try to understand need for others to share</a:t>
            </a:r>
          </a:p>
          <a:p>
            <a:r>
              <a:rPr lang="en-US" dirty="0" smtClean="0"/>
              <a:t>Often subconsciously sits opposite Group Leader to assert own leadership role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Facilitator Options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your seat clear head of table – no one opposite you</a:t>
            </a:r>
          </a:p>
          <a:p>
            <a:r>
              <a:rPr lang="en-US" dirty="0" smtClean="0"/>
              <a:t>OK to interrupt:  </a:t>
            </a:r>
            <a:r>
              <a:rPr lang="en-US" i="1" dirty="0" smtClean="0"/>
              <a:t>“Thanks, Joe.  Let’s hear what someone else thinks.”</a:t>
            </a:r>
          </a:p>
          <a:p>
            <a:r>
              <a:rPr lang="en-US" dirty="0" smtClean="0"/>
              <a:t>Physical cue:  Put hand on shoulder and repeat above phrase</a:t>
            </a:r>
          </a:p>
          <a:p>
            <a:r>
              <a:rPr lang="en-US" dirty="0" smtClean="0"/>
              <a:t>Talk to privately about allowing all to speak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211" y="129593"/>
            <a:ext cx="1136510" cy="12880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</a:t>
            </a:r>
            <a:r>
              <a:rPr lang="en-US" dirty="0" smtClean="0">
                <a:solidFill>
                  <a:srgbClr val="F97817"/>
                </a:solidFill>
              </a:rPr>
              <a:t>Quiet Participant</a:t>
            </a:r>
            <a:endParaRPr lang="en-US" dirty="0">
              <a:solidFill>
                <a:srgbClr val="F9781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4817"/>
            <a:ext cx="4040188" cy="877455"/>
          </a:xfrm>
        </p:spPr>
        <p:txBody>
          <a:bodyPr/>
          <a:lstStyle/>
          <a:p>
            <a:r>
              <a:rPr lang="en-US" dirty="0" smtClean="0"/>
              <a:t>Role Profile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Prefers to listen rather than talk</a:t>
            </a:r>
          </a:p>
          <a:p>
            <a:endParaRPr lang="en-US" dirty="0" smtClean="0"/>
          </a:p>
          <a:p>
            <a:r>
              <a:rPr lang="en-US" dirty="0" smtClean="0"/>
              <a:t>Can be shy or introverted</a:t>
            </a:r>
          </a:p>
          <a:p>
            <a:endParaRPr lang="en-US" dirty="0" smtClean="0"/>
          </a:p>
          <a:p>
            <a:r>
              <a:rPr lang="en-US" dirty="0" smtClean="0"/>
              <a:t>Can be distracted or unprepared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96533"/>
            <a:ext cx="4041775" cy="752538"/>
          </a:xfrm>
        </p:spPr>
        <p:txBody>
          <a:bodyPr/>
          <a:lstStyle/>
          <a:p>
            <a:r>
              <a:rPr lang="en-US" dirty="0" smtClean="0"/>
              <a:t>Facilitator Options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Remind everyone to complete questions ahead</a:t>
            </a:r>
          </a:p>
          <a:p>
            <a:r>
              <a:rPr lang="en-US" dirty="0" smtClean="0"/>
              <a:t>Encourage everyone to complete written work to be well prepared and have time for reflection</a:t>
            </a:r>
          </a:p>
          <a:p>
            <a:r>
              <a:rPr lang="en-US" dirty="0" smtClean="0"/>
              <a:t>Encourage everyone in group to find one question each week to answer</a:t>
            </a:r>
          </a:p>
          <a:p>
            <a:r>
              <a:rPr lang="en-US" dirty="0" smtClean="0"/>
              <a:t>Call privately to make sure all is OK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57" y="-135853"/>
            <a:ext cx="1596970" cy="15534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74638"/>
            <a:ext cx="8449733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97817"/>
                </a:solidFill>
              </a:rPr>
              <a:t>Experienced Participant</a:t>
            </a:r>
            <a:endParaRPr lang="en-US" dirty="0">
              <a:solidFill>
                <a:srgbClr val="F9781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 Profile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Lots of religious  training or formation experience</a:t>
            </a:r>
          </a:p>
          <a:p>
            <a:r>
              <a:rPr lang="en-US" sz="2400" dirty="0" smtClean="0"/>
              <a:t>Can be well-meaning:   wants to share knowledge and teach others</a:t>
            </a:r>
          </a:p>
          <a:p>
            <a:r>
              <a:rPr lang="en-US" sz="2400" dirty="0" smtClean="0"/>
              <a:t>Tends to lecture or talk down to less experienced without even realizing his/her tone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Facilitator Options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Autofit/>
          </a:bodyPr>
          <a:lstStyle/>
          <a:p>
            <a:r>
              <a:rPr lang="en-US" sz="2400" dirty="0" smtClean="0"/>
              <a:t>OK to interrupt:  </a:t>
            </a:r>
            <a:r>
              <a:rPr lang="en-US" sz="2400" i="1" dirty="0" smtClean="0"/>
              <a:t>“Thanks, Joe.  Let’s hear what someone else thinks.”</a:t>
            </a:r>
          </a:p>
          <a:p>
            <a:r>
              <a:rPr lang="en-US" sz="2400" dirty="0" smtClean="0"/>
              <a:t>Ask for sources of info and links  to resources provided</a:t>
            </a:r>
          </a:p>
          <a:p>
            <a:r>
              <a:rPr lang="en-US" sz="2400" dirty="0" smtClean="0"/>
              <a:t> Talk to privately if lecturing or talking down to others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035" y="134152"/>
            <a:ext cx="1927765" cy="12834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97817"/>
                </a:solidFill>
              </a:rPr>
              <a:t>Challenging Participant</a:t>
            </a:r>
            <a:endParaRPr lang="en-US" dirty="0">
              <a:solidFill>
                <a:srgbClr val="F9781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 Profile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Asks lots of hard questions</a:t>
            </a:r>
          </a:p>
          <a:p>
            <a:r>
              <a:rPr lang="en-US" sz="2200" dirty="0" smtClean="0"/>
              <a:t>Can play the devil’s advocate or just have honest questions</a:t>
            </a:r>
          </a:p>
          <a:p>
            <a:r>
              <a:rPr lang="en-US" sz="2200" dirty="0" smtClean="0"/>
              <a:t>Can be confrontational with others in the group</a:t>
            </a:r>
          </a:p>
          <a:p>
            <a:r>
              <a:rPr lang="en-US" sz="2200" dirty="0" smtClean="0"/>
              <a:t>Often has hidden issues with the Church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Facilitator Options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4004733"/>
          </a:xfrm>
        </p:spPr>
        <p:txBody>
          <a:bodyPr>
            <a:normAutofit/>
          </a:bodyPr>
          <a:lstStyle/>
          <a:p>
            <a:r>
              <a:rPr lang="en-US" dirty="0" smtClean="0"/>
              <a:t> If question is valid, throw it to the group.</a:t>
            </a:r>
          </a:p>
          <a:p>
            <a:r>
              <a:rPr lang="en-US" dirty="0" smtClean="0"/>
              <a:t>If not valid, put it in the “parking lot” to be discussed “later if we have time.”</a:t>
            </a:r>
          </a:p>
          <a:p>
            <a:r>
              <a:rPr lang="en-US" dirty="0" smtClean="0"/>
              <a:t> If confrontational to a certain individual in the group, move to another group</a:t>
            </a:r>
          </a:p>
          <a:p>
            <a:r>
              <a:rPr lang="en-US" dirty="0" smtClean="0"/>
              <a:t> Talk to privately to uncover hidden issues; recommend talking to priest if necessary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379" y="27217"/>
            <a:ext cx="1390421" cy="13904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97817"/>
                </a:solidFill>
              </a:rPr>
              <a:t>Off the Topic Participant</a:t>
            </a:r>
            <a:endParaRPr lang="en-US" dirty="0">
              <a:solidFill>
                <a:srgbClr val="F9781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8933"/>
            <a:ext cx="3931920" cy="429808"/>
          </a:xfrm>
        </p:spPr>
        <p:txBody>
          <a:bodyPr/>
          <a:lstStyle/>
          <a:p>
            <a:r>
              <a:rPr lang="en-US" dirty="0" smtClean="0"/>
              <a:t>Role Profile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Easily distracted</a:t>
            </a:r>
          </a:p>
          <a:p>
            <a:r>
              <a:rPr lang="en-US" sz="2400" dirty="0" smtClean="0"/>
              <a:t>Brings up current events or wants to chat about things outside of the lesson topics</a:t>
            </a:r>
          </a:p>
          <a:p>
            <a:r>
              <a:rPr lang="en-US" sz="2400" dirty="0" smtClean="0"/>
              <a:t>Can be focused on one issue (e.g., pro life) and often forces it into the discussion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48933"/>
            <a:ext cx="3931920" cy="429808"/>
          </a:xfrm>
        </p:spPr>
        <p:txBody>
          <a:bodyPr/>
          <a:lstStyle/>
          <a:p>
            <a:r>
              <a:rPr lang="en-US" dirty="0" smtClean="0"/>
              <a:t>Facilitator Options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Repeat the lesson question or restate the correct topic</a:t>
            </a:r>
          </a:p>
          <a:p>
            <a:r>
              <a:rPr lang="en-US" sz="2200" dirty="0" smtClean="0"/>
              <a:t>Put off-topic in the “parking lot” to be discussed “later if we have time.”</a:t>
            </a:r>
          </a:p>
          <a:p>
            <a:r>
              <a:rPr lang="en-US" sz="2200" dirty="0" smtClean="0"/>
              <a:t> If a valid, but off-topic question, write it down and do research </a:t>
            </a:r>
          </a:p>
          <a:p>
            <a:r>
              <a:rPr lang="en-US" sz="2200" dirty="0" smtClean="0"/>
              <a:t> If harping on one issue always, talk to privately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267" y="274638"/>
            <a:ext cx="1869533" cy="102824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226</TotalTime>
  <Words>694</Words>
  <Application>Microsoft Macintosh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Focus</vt:lpstr>
      <vt:lpstr>CATHOLICISM :  The New Evangelization </vt:lpstr>
      <vt:lpstr>Role Playing – Set Up</vt:lpstr>
      <vt:lpstr>Role Playing – Group Discussion</vt:lpstr>
      <vt:lpstr>Facilitator Roles</vt:lpstr>
      <vt:lpstr>Talkative Participant  </vt:lpstr>
      <vt:lpstr>      Quiet Participant</vt:lpstr>
      <vt:lpstr>Experienced Participant</vt:lpstr>
      <vt:lpstr>Challenging Participant</vt:lpstr>
      <vt:lpstr>Off the Topic Participant</vt:lpstr>
      <vt:lpstr>CATHOLICISM Study Program</vt:lpstr>
    </vt:vector>
  </TitlesOfParts>
  <Company>Word on Fire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CATHOLICISM Facilitator Training </dc:title>
  <dc:creator>Word on Fire</dc:creator>
  <cp:lastModifiedBy>Brandon Vogt</cp:lastModifiedBy>
  <cp:revision>18</cp:revision>
  <dcterms:created xsi:type="dcterms:W3CDTF">2013-08-14T19:20:53Z</dcterms:created>
  <dcterms:modified xsi:type="dcterms:W3CDTF">2014-12-11T19:11:08Z</dcterms:modified>
</cp:coreProperties>
</file>